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08" r:id="rId3"/>
  </p:sldMasterIdLst>
  <p:notesMasterIdLst>
    <p:notesMasterId r:id="rId9"/>
  </p:notesMasterIdLst>
  <p:sldIdLst>
    <p:sldId id="271" r:id="rId4"/>
    <p:sldId id="274" r:id="rId5"/>
    <p:sldId id="275" r:id="rId6"/>
    <p:sldId id="272" r:id="rId7"/>
    <p:sldId id="27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2" autoAdjust="0"/>
    <p:restoredTop sz="91199" autoAdjust="0"/>
  </p:normalViewPr>
  <p:slideViewPr>
    <p:cSldViewPr>
      <p:cViewPr varScale="1">
        <p:scale>
          <a:sx n="96" d="100"/>
          <a:sy n="96" d="100"/>
        </p:scale>
        <p:origin x="41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Посещаемость</a:t>
            </a:r>
            <a:r>
              <a:rPr lang="ru-RU" baseline="0"/>
              <a:t> кружка "Юный турист"</a:t>
            </a:r>
            <a:endParaRPr lang="ru-RU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</c:dPt>
          <c:cat>
            <c:strRef>
              <c:f>'[Диаграмма в Microsoft Word]Лист1'!$C$3:$C$5</c:f>
              <c:strCache>
                <c:ptCount val="3"/>
                <c:pt idx="0">
                  <c:v>2017-2018</c:v>
                </c:pt>
                <c:pt idx="1">
                  <c:v>2018-2019</c:v>
                </c:pt>
                <c:pt idx="2">
                  <c:v>2019-2020</c:v>
                </c:pt>
              </c:strCache>
            </c:strRef>
          </c:cat>
          <c:val>
            <c:numRef>
              <c:f>'[Диаграмма в Microsoft Word]Лист1'!$D$3:$D$5</c:f>
              <c:numCache>
                <c:formatCode>General</c:formatCode>
                <c:ptCount val="3"/>
                <c:pt idx="0">
                  <c:v>15</c:v>
                </c:pt>
                <c:pt idx="1">
                  <c:v>20</c:v>
                </c:pt>
                <c:pt idx="2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315056"/>
        <c:axId val="389313936"/>
      </c:barChart>
      <c:catAx>
        <c:axId val="389315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9313936"/>
        <c:crosses val="autoZero"/>
        <c:auto val="1"/>
        <c:lblAlgn val="ctr"/>
        <c:lblOffset val="100"/>
        <c:noMultiLvlLbl val="0"/>
      </c:catAx>
      <c:valAx>
        <c:axId val="389313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9315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Лист1!$F$15</c:f>
              <c:strCache>
                <c:ptCount val="1"/>
                <c:pt idx="0">
                  <c:v>2016-2017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Лист1!$G$14:$I$14</c:f>
              <c:strCache>
                <c:ptCount val="3"/>
                <c:pt idx="0">
                  <c:v>высокий</c:v>
                </c:pt>
                <c:pt idx="1">
                  <c:v>средний</c:v>
                </c:pt>
                <c:pt idx="2">
                  <c:v>низкий</c:v>
                </c:pt>
              </c:strCache>
            </c:strRef>
          </c:cat>
          <c:val>
            <c:numRef>
              <c:f>Лист1!$G$15:$I$15</c:f>
              <c:numCache>
                <c:formatCode>General</c:formatCode>
                <c:ptCount val="3"/>
                <c:pt idx="0">
                  <c:v>40</c:v>
                </c:pt>
                <c:pt idx="1">
                  <c:v>51</c:v>
                </c:pt>
                <c:pt idx="2">
                  <c:v>58</c:v>
                </c:pt>
              </c:numCache>
            </c:numRef>
          </c:val>
        </c:ser>
        <c:ser>
          <c:idx val="1"/>
          <c:order val="1"/>
          <c:tx>
            <c:strRef>
              <c:f>Лист1!$F$16</c:f>
              <c:strCache>
                <c:ptCount val="1"/>
                <c:pt idx="0">
                  <c:v>2017-2018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Лист1!$G$14:$I$14</c:f>
              <c:strCache>
                <c:ptCount val="3"/>
                <c:pt idx="0">
                  <c:v>высокий</c:v>
                </c:pt>
                <c:pt idx="1">
                  <c:v>средний</c:v>
                </c:pt>
                <c:pt idx="2">
                  <c:v>низкий</c:v>
                </c:pt>
              </c:strCache>
            </c:strRef>
          </c:cat>
          <c:val>
            <c:numRef>
              <c:f>Лист1!$G$16:$I$16</c:f>
              <c:numCache>
                <c:formatCode>General</c:formatCode>
                <c:ptCount val="3"/>
                <c:pt idx="0">
                  <c:v>38</c:v>
                </c:pt>
                <c:pt idx="1">
                  <c:v>33</c:v>
                </c:pt>
                <c:pt idx="2">
                  <c:v>29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cone"/>
        <c:axId val="396670752"/>
        <c:axId val="396671312"/>
        <c:axId val="0"/>
      </c:bar3DChart>
      <c:catAx>
        <c:axId val="396670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6671312"/>
        <c:crosses val="autoZero"/>
        <c:auto val="1"/>
        <c:lblAlgn val="ctr"/>
        <c:lblOffset val="100"/>
        <c:noMultiLvlLbl val="0"/>
      </c:catAx>
      <c:valAx>
        <c:axId val="396671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667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Лист1!$C$2</c:f>
              <c:strCache>
                <c:ptCount val="1"/>
                <c:pt idx="0">
                  <c:v>РТ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Лист1!$B$3:$B$7</c:f>
              <c:strCache>
                <c:ptCount val="4"/>
                <c:pt idx="0">
                  <c:v>2017-2018</c:v>
                </c:pt>
                <c:pt idx="2">
                  <c:v>2018-2019</c:v>
                </c:pt>
                <c:pt idx="3">
                  <c:v>Первое полугодие2019-2020</c:v>
                </c:pt>
              </c:strCache>
            </c:strRef>
          </c:cat>
          <c:val>
            <c:numRef>
              <c:f>Лист1!$C$3:$C$7</c:f>
              <c:numCache>
                <c:formatCode>General</c:formatCode>
                <c:ptCount val="5"/>
                <c:pt idx="0">
                  <c:v>4</c:v>
                </c:pt>
                <c:pt idx="2">
                  <c:v>7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Лист1!$D$2</c:f>
              <c:strCache>
                <c:ptCount val="1"/>
                <c:pt idx="0">
                  <c:v>Муниципальный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Лист1!$B$3:$B$7</c:f>
              <c:strCache>
                <c:ptCount val="4"/>
                <c:pt idx="0">
                  <c:v>2017-2018</c:v>
                </c:pt>
                <c:pt idx="2">
                  <c:v>2018-2019</c:v>
                </c:pt>
                <c:pt idx="3">
                  <c:v>Первое полугодие2019-2020</c:v>
                </c:pt>
              </c:strCache>
            </c:strRef>
          </c:cat>
          <c:val>
            <c:numRef>
              <c:f>Лист1!$D$3:$D$7</c:f>
              <c:numCache>
                <c:formatCode>General</c:formatCode>
                <c:ptCount val="5"/>
                <c:pt idx="0">
                  <c:v>9</c:v>
                </c:pt>
                <c:pt idx="2">
                  <c:v>12</c:v>
                </c:pt>
                <c:pt idx="3">
                  <c:v>9</c:v>
                </c:pt>
              </c:numCache>
            </c:numRef>
          </c:val>
        </c:ser>
        <c:ser>
          <c:idx val="2"/>
          <c:order val="2"/>
          <c:tx>
            <c:strRef>
              <c:f>Лист1!$E$2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Лист1!$B$3:$B$7</c:f>
              <c:strCache>
                <c:ptCount val="4"/>
                <c:pt idx="0">
                  <c:v>2017-2018</c:v>
                </c:pt>
                <c:pt idx="2">
                  <c:v>2018-2019</c:v>
                </c:pt>
                <c:pt idx="3">
                  <c:v>Первое полугодие2019-2020</c:v>
                </c:pt>
              </c:strCache>
            </c:strRef>
          </c:cat>
          <c:val>
            <c:numRef>
              <c:f>Лист1!$E$3:$E$7</c:f>
              <c:numCache>
                <c:formatCode>General</c:formatCode>
                <c:ptCount val="5"/>
                <c:pt idx="0">
                  <c:v>13</c:v>
                </c:pt>
                <c:pt idx="2">
                  <c:v>19</c:v>
                </c:pt>
                <c:pt idx="3">
                  <c:v>9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396760368"/>
        <c:axId val="396755328"/>
      </c:barChart>
      <c:catAx>
        <c:axId val="396760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6755328"/>
        <c:crosses val="autoZero"/>
        <c:auto val="1"/>
        <c:lblAlgn val="ctr"/>
        <c:lblOffset val="100"/>
        <c:noMultiLvlLbl val="0"/>
      </c:catAx>
      <c:valAx>
        <c:axId val="39675532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9676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0.24516</cdr:x>
      <cdr:y>0.90858</cdr:y>
    </cdr:from>
    <cdr:to>
      <cdr:x>0.81112</cdr:x>
      <cdr:y>1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1871582" y="2862454"/>
          <a:ext cx="4320480" cy="288032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/>
            <a:t> </a:t>
          </a:r>
          <a:r>
            <a:rPr lang="ru-RU" dirty="0" smtClean="0"/>
            <a:t>                 - 2017-2018 </a:t>
          </a:r>
          <a:r>
            <a:rPr lang="ru-RU" dirty="0" err="1" smtClean="0"/>
            <a:t>уч.год</a:t>
          </a:r>
          <a:r>
            <a:rPr lang="ru-RU" dirty="0" smtClean="0"/>
            <a:t>                      - 2018-2019 </a:t>
          </a:r>
          <a:r>
            <a:rPr lang="ru-RU" dirty="0" err="1" smtClean="0"/>
            <a:t>уч.год</a:t>
          </a:r>
          <a:endParaRPr lang="ru-RU" dirty="0"/>
        </a:p>
      </cdr:txBody>
    </cdr:sp>
  </cdr:relSizeAnchor>
  <cdr:relSizeAnchor xmlns:cdr="http://schemas.openxmlformats.org/drawingml/2006/chartDrawing">
    <cdr:from>
      <cdr:x>0.30176</cdr:x>
      <cdr:y>0.93143</cdr:y>
    </cdr:from>
    <cdr:to>
      <cdr:x>0.32062</cdr:x>
      <cdr:y>0.97714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2303630" y="2934462"/>
          <a:ext cx="144016" cy="144016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0.53757</cdr:x>
      <cdr:y>0.93143</cdr:y>
    </cdr:from>
    <cdr:to>
      <cdr:x>0.55644</cdr:x>
      <cdr:y>0.97714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4103830" y="2934462"/>
          <a:ext cx="144016" cy="14401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DB16F-3B44-49CA-AEF1-9B64C5859DA4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29090-0EF7-4F3F-A7F9-F4E37A1E0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736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29090-0EF7-4F3F-A7F9-F4E37A1E0C4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897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732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3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099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526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799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367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287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380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024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2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6108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7808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703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9707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4307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0044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613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1971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0893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493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9683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6359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7199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4052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9078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3717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9193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733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4599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1386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8832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4783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710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948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358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306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3.pn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школа3\Desktop\туризм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81" y="3360850"/>
            <a:ext cx="9144000" cy="1652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5" y="29752"/>
            <a:ext cx="1112533" cy="456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29964" y="908720"/>
            <a:ext cx="86723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1F2610"/>
                </a:solidFill>
                <a:latin typeface="Times New Roman"/>
                <a:ea typeface="Calibri"/>
              </a:rPr>
              <a:t>Муниципальное бюджетное учреждение дополнительного образования </a:t>
            </a:r>
          </a:p>
          <a:p>
            <a:pPr algn="ctr"/>
            <a:r>
              <a:rPr lang="ru-RU" sz="1400" b="1" dirty="0" smtClean="0">
                <a:solidFill>
                  <a:srgbClr val="1F2610"/>
                </a:solidFill>
                <a:latin typeface="Times New Roman"/>
                <a:ea typeface="Calibri"/>
              </a:rPr>
              <a:t>«</a:t>
            </a:r>
            <a:r>
              <a:rPr lang="ru-RU" sz="1400" b="1" dirty="0" smtClean="0">
                <a:solidFill>
                  <a:srgbClr val="1F2610"/>
                </a:solidFill>
                <a:latin typeface="Times New Roman"/>
                <a:ea typeface="Calibri"/>
              </a:rPr>
              <a:t>Станция детского и юношеского туризма и экскурсий» </a:t>
            </a:r>
            <a:endParaRPr lang="ru-RU" sz="1400" b="1" dirty="0" smtClean="0">
              <a:solidFill>
                <a:srgbClr val="1F2610"/>
              </a:solidFill>
              <a:latin typeface="Times New Roman"/>
              <a:ea typeface="Calibri"/>
            </a:endParaRPr>
          </a:p>
          <a:p>
            <a:pPr algn="ctr"/>
            <a:r>
              <a:rPr lang="ru-RU" sz="1400" b="1" dirty="0" smtClean="0">
                <a:solidFill>
                  <a:srgbClr val="1F2610"/>
                </a:solidFill>
                <a:latin typeface="Times New Roman"/>
                <a:ea typeface="Calibri"/>
              </a:rPr>
              <a:t>Алексеевского </a:t>
            </a:r>
            <a:r>
              <a:rPr lang="ru-RU" sz="1400" b="1" dirty="0">
                <a:solidFill>
                  <a:srgbClr val="1F2610"/>
                </a:solidFill>
                <a:latin typeface="Times New Roman"/>
                <a:ea typeface="Calibri"/>
              </a:rPr>
              <a:t>муниципального района </a:t>
            </a:r>
            <a:r>
              <a:rPr lang="ru-RU" sz="1400" b="1" dirty="0" smtClean="0">
                <a:solidFill>
                  <a:srgbClr val="1F2610"/>
                </a:solidFill>
                <a:latin typeface="Times New Roman"/>
                <a:ea typeface="Calibri"/>
              </a:rPr>
              <a:t>Республики </a:t>
            </a:r>
            <a:r>
              <a:rPr lang="ru-RU" sz="1400" b="1" dirty="0" smtClean="0">
                <a:solidFill>
                  <a:srgbClr val="1F2610"/>
                </a:solidFill>
                <a:latin typeface="Times New Roman"/>
                <a:ea typeface="Calibri"/>
              </a:rPr>
              <a:t>Татарстан</a:t>
            </a:r>
            <a:endParaRPr lang="ru-RU" sz="1400" b="1" dirty="0" smtClean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Объект 3"/>
          <p:cNvPicPr>
            <a:picLocks noGrp="1" noChangeAspect="1"/>
          </p:cNvPicPr>
          <p:nvPr>
            <p:ph idx="4294967295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54" y="-24859"/>
            <a:ext cx="9148791" cy="788471"/>
          </a:xfrm>
        </p:spPr>
      </p:pic>
      <p:sp>
        <p:nvSpPr>
          <p:cNvPr id="2" name="Пятиугольник 1"/>
          <p:cNvSpPr/>
          <p:nvPr/>
        </p:nvSpPr>
        <p:spPr>
          <a:xfrm>
            <a:off x="3553353" y="5605872"/>
            <a:ext cx="5577530" cy="936104"/>
          </a:xfrm>
          <a:prstGeom prst="homePlate">
            <a:avLst/>
          </a:prstGeom>
          <a:solidFill>
            <a:srgbClr val="00B0F0"/>
          </a:solidFill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b="1" i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А.В. Долганов, педагог дополнительного образования</a:t>
            </a:r>
            <a:endParaRPr lang="ru-RU" sz="1200" b="1" i="1" dirty="0" smtClean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200" b="1" i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МБУДО </a:t>
            </a:r>
            <a:r>
              <a:rPr lang="ru-RU" sz="1200" b="1" i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«Станция детского и юношеского туризма и экскурсий»                                                                    </a:t>
            </a:r>
          </a:p>
          <a:p>
            <a:r>
              <a:rPr lang="ru-RU" sz="1200" b="1" i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Алексеевского </a:t>
            </a:r>
            <a:r>
              <a:rPr lang="ru-RU" sz="1200" b="1" i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муниципального района Республики </a:t>
            </a:r>
            <a:r>
              <a:rPr lang="ru-RU" sz="1200" b="1" i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Татарстан</a:t>
            </a:r>
            <a:endParaRPr lang="ru-RU" sz="1200" b="1" i="1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" name="Picture 2" descr="C:\Users\школа3\Desktop\станция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5" t="7675" b="21778"/>
          <a:stretch/>
        </p:blipFill>
        <p:spPr bwMode="auto">
          <a:xfrm>
            <a:off x="395536" y="5099546"/>
            <a:ext cx="2650668" cy="17332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4" name="Прямоугольник 3"/>
          <p:cNvSpPr/>
          <p:nvPr/>
        </p:nvSpPr>
        <p:spPr>
          <a:xfrm>
            <a:off x="1045773" y="2037411"/>
            <a:ext cx="68407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Сведения о качестве дополнительного образования и результативности реализации дополнительной общеобразовательной программы </a:t>
            </a:r>
            <a:r>
              <a:rPr lang="ru-RU" sz="2000" b="1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туристко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-краеведческой направленности «Горизонт» </a:t>
            </a:r>
            <a:endParaRPr lang="ru-RU" sz="20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71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290740"/>
            <a:ext cx="1155700" cy="473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Объект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7892"/>
            <a:ext cx="9148791" cy="788471"/>
          </a:xfrm>
          <a:prstGeom prst="rect">
            <a:avLst/>
          </a:prstGeom>
        </p:spPr>
      </p:pic>
      <p:sp>
        <p:nvSpPr>
          <p:cNvPr id="11" name="AutoShape 10"/>
          <p:cNvSpPr>
            <a:spLocks noChangeArrowheads="1"/>
          </p:cNvSpPr>
          <p:nvPr/>
        </p:nvSpPr>
        <p:spPr bwMode="gray">
          <a:xfrm>
            <a:off x="611560" y="772997"/>
            <a:ext cx="8206443" cy="79216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CCCFF"/>
              </a:gs>
              <a:gs pos="50000">
                <a:srgbClr val="CCCCFF">
                  <a:gamma/>
                  <a:tint val="64314"/>
                  <a:invGamma/>
                </a:srgbClr>
              </a:gs>
              <a:gs pos="100000">
                <a:srgbClr val="CCCCFF"/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Динамика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посещаемости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сопоставимые периоды обучения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1173" y="1988840"/>
            <a:ext cx="8206443" cy="1475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время работы туристического кружка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«Горизонт»,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это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2017-2018, 2018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2019,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2018 – 2019 учебные годы, наблюдается положительная динамика результативности реализации Программы.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Положительная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динамика заключается в следующем: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В 2017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2018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учебном году туристический кружок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«Горизонт»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посещало 15 человек. В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2018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2019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учебном году выросла посещаемость до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человек. А в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2019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2020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учебном году посещает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25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детей.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Сохранность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контингента 100%. Это показано в данной диаграмме: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2134534"/>
              </p:ext>
            </p:extLst>
          </p:nvPr>
        </p:nvGraphicFramePr>
        <p:xfrm>
          <a:off x="827584" y="3573016"/>
          <a:ext cx="72728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8572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290740"/>
            <a:ext cx="1155700" cy="473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Объект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7892"/>
            <a:ext cx="9148791" cy="788471"/>
          </a:xfrm>
          <a:prstGeom prst="rect">
            <a:avLst/>
          </a:prstGeom>
        </p:spPr>
      </p:pic>
      <p:sp>
        <p:nvSpPr>
          <p:cNvPr id="11" name="AutoShape 10"/>
          <p:cNvSpPr>
            <a:spLocks noChangeArrowheads="1"/>
          </p:cNvSpPr>
          <p:nvPr/>
        </p:nvSpPr>
        <p:spPr bwMode="gray">
          <a:xfrm>
            <a:off x="611560" y="772997"/>
            <a:ext cx="8206443" cy="79216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CCCFF"/>
              </a:gs>
              <a:gs pos="50000">
                <a:srgbClr val="CCCCFF">
                  <a:gamma/>
                  <a:tint val="64314"/>
                  <a:invGamma/>
                </a:srgbClr>
              </a:gs>
              <a:gs pos="100000">
                <a:srgbClr val="CCCCFF"/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>
              <a:lnSpc>
                <a:spcPct val="1070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Динамика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освоения программы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сопоставимые периоды обучения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1173" y="1988840"/>
            <a:ext cx="8206443" cy="2802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ru-RU" sz="1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00218" y="1988840"/>
            <a:ext cx="7634008" cy="1602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45" marR="241300" indent="445135" algn="just">
              <a:lnSpc>
                <a:spcPct val="109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процессе обучения детям представлялась возможность продемонстрировать свои знания по туристическим навыкам в походах. Анализируя данные итогового контроля можно сделать вывод, что обучающиеся получают качественные знания, что представлено на диаграмме: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374861066"/>
              </p:ext>
            </p:extLst>
          </p:nvPr>
        </p:nvGraphicFramePr>
        <p:xfrm>
          <a:off x="900218" y="3590882"/>
          <a:ext cx="7634008" cy="3150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0505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290740"/>
            <a:ext cx="1155700" cy="473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Объект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7892"/>
            <a:ext cx="9148791" cy="788471"/>
          </a:xfrm>
          <a:prstGeom prst="rect">
            <a:avLst/>
          </a:prstGeom>
        </p:spPr>
      </p:pic>
      <p:sp>
        <p:nvSpPr>
          <p:cNvPr id="11" name="AutoShape 10"/>
          <p:cNvSpPr>
            <a:spLocks noChangeArrowheads="1"/>
          </p:cNvSpPr>
          <p:nvPr/>
        </p:nvSpPr>
        <p:spPr bwMode="gray">
          <a:xfrm>
            <a:off x="611560" y="772997"/>
            <a:ext cx="8206443" cy="79216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CCCFF"/>
              </a:gs>
              <a:gs pos="50000">
                <a:srgbClr val="CCCCFF">
                  <a:gamma/>
                  <a:tint val="64314"/>
                  <a:invGamma/>
                </a:srgbClr>
              </a:gs>
              <a:gs pos="100000">
                <a:srgbClr val="CCCCFF"/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altLang="ru-RU" sz="2400" b="1" kern="0" dirty="0" err="1" smtClean="0">
                <a:solidFill>
                  <a:srgbClr val="003399"/>
                </a:solidFill>
                <a:latin typeface="Times New Roman" pitchFamily="18" charset="0"/>
              </a:rPr>
              <a:t>Результативность</a:t>
            </a:r>
            <a:r>
              <a:rPr lang="uk-UA" altLang="ru-RU" sz="2400" b="1" kern="0" dirty="0" smtClean="0">
                <a:solidFill>
                  <a:srgbClr val="003399"/>
                </a:solidFill>
                <a:latin typeface="Times New Roman" pitchFamily="18" charset="0"/>
              </a:rPr>
              <a:t> </a:t>
            </a:r>
            <a:r>
              <a:rPr lang="uk-UA" altLang="ru-RU" sz="2400" b="1" kern="0" dirty="0" err="1" smtClean="0">
                <a:solidFill>
                  <a:srgbClr val="003399"/>
                </a:solidFill>
                <a:latin typeface="Times New Roman" pitchFamily="18" charset="0"/>
              </a:rPr>
              <a:t>участия</a:t>
            </a:r>
            <a:r>
              <a:rPr lang="uk-UA" altLang="ru-RU" sz="2400" b="1" kern="0" dirty="0" smtClean="0">
                <a:solidFill>
                  <a:srgbClr val="003399"/>
                </a:solidFill>
                <a:latin typeface="Times New Roman" pitchFamily="18" charset="0"/>
              </a:rPr>
              <a:t> в конкурсах и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altLang="ru-RU" sz="2400" b="1" kern="0" dirty="0" err="1" smtClean="0">
                <a:solidFill>
                  <a:srgbClr val="003399"/>
                </a:solidFill>
                <a:latin typeface="Times New Roman" pitchFamily="18" charset="0"/>
              </a:rPr>
              <a:t>соревнованиях</a:t>
            </a:r>
            <a:r>
              <a:rPr lang="uk-UA" altLang="ru-RU" sz="2400" b="1" kern="0" dirty="0" smtClean="0">
                <a:solidFill>
                  <a:srgbClr val="003399"/>
                </a:solidFill>
                <a:latin typeface="Times New Roman" pitchFamily="18" charset="0"/>
              </a:rPr>
              <a:t> </a:t>
            </a:r>
            <a:r>
              <a:rPr lang="uk-UA" altLang="ru-RU" sz="2400" b="1" kern="0" dirty="0" err="1" smtClean="0">
                <a:solidFill>
                  <a:srgbClr val="003399"/>
                </a:solidFill>
                <a:latin typeface="Times New Roman" pitchFamily="18" charset="0"/>
              </a:rPr>
              <a:t>разного</a:t>
            </a:r>
            <a:r>
              <a:rPr lang="uk-UA" altLang="ru-RU" sz="2400" b="1" kern="0" dirty="0" smtClean="0">
                <a:solidFill>
                  <a:srgbClr val="003399"/>
                </a:solidFill>
                <a:latin typeface="Times New Roman" pitchFamily="18" charset="0"/>
              </a:rPr>
              <a:t> </a:t>
            </a:r>
            <a:r>
              <a:rPr lang="uk-UA" altLang="ru-RU" sz="2400" b="1" kern="0" dirty="0" err="1" smtClean="0">
                <a:solidFill>
                  <a:srgbClr val="003399"/>
                </a:solidFill>
                <a:latin typeface="Times New Roman" pitchFamily="18" charset="0"/>
              </a:rPr>
              <a:t>уровня</a:t>
            </a:r>
            <a:endParaRPr lang="en-US" altLang="ru-RU" sz="2400" b="1" kern="0" dirty="0" smtClean="0">
              <a:solidFill>
                <a:srgbClr val="003399"/>
              </a:solidFill>
              <a:latin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264402"/>
              </p:ext>
            </p:extLst>
          </p:nvPr>
        </p:nvGraphicFramePr>
        <p:xfrm>
          <a:off x="971600" y="1700808"/>
          <a:ext cx="6984776" cy="21064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04256"/>
                <a:gridCol w="1368152"/>
                <a:gridCol w="2088232"/>
                <a:gridCol w="1224136"/>
              </a:tblGrid>
              <a:tr h="4320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75895" algn="l"/>
                        </a:tabLst>
                        <a:defRPr/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Учебный год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5895" algn="l"/>
                        </a:tabLs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5895" algn="l"/>
                        </a:tabLst>
                      </a:pPr>
                      <a:r>
                        <a:rPr lang="ru-RU" sz="1800" dirty="0">
                          <a:effectLst/>
                        </a:rPr>
                        <a:t>РТ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5895" algn="l"/>
                        </a:tabLst>
                      </a:pP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Муниципальный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5895" algn="l"/>
                        </a:tabLst>
                      </a:pPr>
                      <a:r>
                        <a:rPr lang="ru-RU" sz="1800" dirty="0">
                          <a:effectLst/>
                        </a:rPr>
                        <a:t>всего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68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5895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2017-2018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5895" algn="l"/>
                        </a:tabLst>
                      </a:pP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5895" algn="l"/>
                        </a:tabLst>
                      </a:pP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9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5895" algn="l"/>
                        </a:tabLst>
                      </a:pP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143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75895" algn="l"/>
                        </a:tabLst>
                        <a:defRPr/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2018-2019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5895" algn="l"/>
                        </a:tabLst>
                      </a:pP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5895" algn="l"/>
                        </a:tabLst>
                      </a:pP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5895" algn="l"/>
                        </a:tabLst>
                      </a:pP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19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202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Первое полугодие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2019-2020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5895" algn="l"/>
                        </a:tabLst>
                      </a:pP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5895" algn="l"/>
                        </a:tabLst>
                      </a:pP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9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5895" algn="l"/>
                        </a:tabLst>
                      </a:pP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832137"/>
              </p:ext>
            </p:extLst>
          </p:nvPr>
        </p:nvGraphicFramePr>
        <p:xfrm>
          <a:off x="611560" y="3942929"/>
          <a:ext cx="7776864" cy="2915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9431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71179" y="1217829"/>
            <a:ext cx="5308770" cy="37233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dirty="0" smtClean="0"/>
              <a:t>- </a:t>
            </a:r>
            <a:r>
              <a:rPr lang="ru-RU" sz="1500" dirty="0" smtClean="0"/>
              <a:t>1 этап по спортивному туризму среди обучающихся «</a:t>
            </a:r>
            <a:r>
              <a:rPr lang="en-US" sz="1500" dirty="0" smtClean="0"/>
              <a:t>STAPTUP</a:t>
            </a:r>
            <a:r>
              <a:rPr lang="ru-RU" sz="1500" dirty="0" smtClean="0"/>
              <a:t>» в зачет 3 </a:t>
            </a:r>
            <a:r>
              <a:rPr lang="ru-RU" sz="1500" dirty="0" err="1" smtClean="0"/>
              <a:t>Туриады</a:t>
            </a:r>
            <a:r>
              <a:rPr lang="ru-RU" sz="1500" dirty="0" smtClean="0"/>
              <a:t> (Спартакиады), дистанция-пешеходная - </a:t>
            </a:r>
            <a:r>
              <a:rPr lang="ru-RU" sz="1500" b="1" u="sng" dirty="0" smtClean="0">
                <a:solidFill>
                  <a:srgbClr val="FF0000"/>
                </a:solidFill>
              </a:rPr>
              <a:t>4 призера</a:t>
            </a:r>
            <a:endParaRPr lang="ru-RU" sz="1500" b="1" u="sng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500" dirty="0" smtClean="0"/>
              <a:t>- Республиканские соревнования по спортивному туризму на средствах передвижения (вело) в зачет 3 </a:t>
            </a:r>
            <a:r>
              <a:rPr lang="ru-RU" sz="1500" dirty="0" err="1" smtClean="0"/>
              <a:t>Туриады</a:t>
            </a:r>
            <a:r>
              <a:rPr lang="ru-RU" sz="1500" dirty="0" smtClean="0"/>
              <a:t> – </a:t>
            </a:r>
            <a:r>
              <a:rPr lang="ru-RU" sz="1500" b="1" u="sng" dirty="0" smtClean="0">
                <a:solidFill>
                  <a:srgbClr val="FF0000"/>
                </a:solidFill>
              </a:rPr>
              <a:t>2 призера</a:t>
            </a:r>
            <a:endParaRPr lang="ru-RU" sz="1500" b="1" u="sng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500" dirty="0" smtClean="0"/>
              <a:t>- 2 этап по спортивному туризму среди обучающихся «</a:t>
            </a:r>
            <a:r>
              <a:rPr lang="en-US" sz="1500" dirty="0" smtClean="0"/>
              <a:t>STAPTUP</a:t>
            </a:r>
            <a:r>
              <a:rPr lang="ru-RU" sz="1500" dirty="0" smtClean="0"/>
              <a:t>» в зачет 3 </a:t>
            </a:r>
            <a:r>
              <a:rPr lang="ru-RU" sz="1500" dirty="0" err="1" smtClean="0"/>
              <a:t>Туриады</a:t>
            </a:r>
            <a:r>
              <a:rPr lang="ru-RU" sz="1500" dirty="0" smtClean="0"/>
              <a:t> (Спартакиады), дистанция-пешеходная - </a:t>
            </a:r>
            <a:r>
              <a:rPr lang="ru-RU" sz="1500" b="1" u="sng" dirty="0" smtClean="0">
                <a:solidFill>
                  <a:srgbClr val="FF0000"/>
                </a:solidFill>
              </a:rPr>
              <a:t>2 призера</a:t>
            </a:r>
          </a:p>
          <a:p>
            <a:r>
              <a:rPr lang="ru-RU" sz="1500" dirty="0" smtClean="0"/>
              <a:t>- Открытые </a:t>
            </a:r>
            <a:r>
              <a:rPr lang="ru-RU" sz="1500" dirty="0"/>
              <a:t>соревнования МБУ ДО </a:t>
            </a:r>
            <a:r>
              <a:rPr lang="ru-RU" sz="1500" dirty="0" err="1"/>
              <a:t>ДДЮТиЭ</a:t>
            </a:r>
            <a:r>
              <a:rPr lang="ru-RU" sz="1500" dirty="0"/>
              <a:t> «Простор» </a:t>
            </a:r>
            <a:r>
              <a:rPr lang="ru-RU" sz="1500" dirty="0" err="1"/>
              <a:t>г.Казань</a:t>
            </a:r>
            <a:r>
              <a:rPr lang="ru-RU" sz="1500" dirty="0"/>
              <a:t> по спортивному туризму в закрытых </a:t>
            </a:r>
            <a:r>
              <a:rPr lang="ru-RU" sz="1500" dirty="0" smtClean="0"/>
              <a:t>помещениях-      </a:t>
            </a:r>
            <a:r>
              <a:rPr lang="ru-RU" sz="1500" b="1" u="sng" dirty="0" smtClean="0">
                <a:solidFill>
                  <a:srgbClr val="FF0000"/>
                </a:solidFill>
              </a:rPr>
              <a:t>2 призера и 1 победитель</a:t>
            </a:r>
          </a:p>
          <a:p>
            <a:r>
              <a:rPr lang="ru-RU" sz="15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Конкурс </a:t>
            </a:r>
            <a:r>
              <a:rPr lang="ru-RU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фотографий «Лучший поход года</a:t>
            </a:r>
            <a:r>
              <a:rPr lang="ru-RU" sz="15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- </a:t>
            </a:r>
            <a:r>
              <a:rPr lang="ru-RU" sz="1500" b="1" u="sng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место</a:t>
            </a:r>
          </a:p>
          <a:p>
            <a:r>
              <a:rPr lang="ru-RU" sz="15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XXIX </a:t>
            </a:r>
            <a:r>
              <a:rPr lang="ru-RU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туристический слет среди </a:t>
            </a:r>
            <a:r>
              <a:rPr lang="ru-RU" sz="15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обучающихся – </a:t>
            </a:r>
            <a:r>
              <a:rPr lang="ru-RU" sz="1500" b="1" u="sng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 призера</a:t>
            </a:r>
          </a:p>
          <a:p>
            <a:r>
              <a:rPr lang="ru-RU" sz="1500" dirty="0" smtClean="0"/>
              <a:t>- Районный </a:t>
            </a:r>
            <a:r>
              <a:rPr lang="ru-RU" sz="1500" dirty="0"/>
              <a:t>туристический </a:t>
            </a:r>
            <a:r>
              <a:rPr lang="ru-RU" sz="1500" dirty="0" smtClean="0"/>
              <a:t>слет – </a:t>
            </a:r>
            <a:r>
              <a:rPr lang="ru-RU" sz="1500" b="1" u="sng" dirty="0" smtClean="0">
                <a:solidFill>
                  <a:srgbClr val="FF0000"/>
                </a:solidFill>
              </a:rPr>
              <a:t>1 общекомандное место</a:t>
            </a:r>
          </a:p>
          <a:p>
            <a:r>
              <a:rPr lang="ru-RU" sz="1500" dirty="0" smtClean="0"/>
              <a:t>- Соревнования </a:t>
            </a:r>
            <a:r>
              <a:rPr lang="ru-RU" sz="1500" dirty="0"/>
              <a:t>по спортивному туризму «ЗалАлекс-2019</a:t>
            </a:r>
            <a:r>
              <a:rPr lang="ru-RU" sz="1500" dirty="0" smtClean="0"/>
              <a:t>» -     </a:t>
            </a:r>
            <a:r>
              <a:rPr lang="ru-RU" sz="1500" b="1" u="sng" dirty="0" smtClean="0">
                <a:solidFill>
                  <a:srgbClr val="FF0000"/>
                </a:solidFill>
              </a:rPr>
              <a:t>4 призера</a:t>
            </a:r>
            <a:endParaRPr lang="ru-RU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290740"/>
            <a:ext cx="1155700" cy="473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Объект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7892"/>
            <a:ext cx="9148791" cy="788471"/>
          </a:xfrm>
          <a:prstGeom prst="rect">
            <a:avLst/>
          </a:prstGeom>
        </p:spPr>
      </p:pic>
      <p:sp>
        <p:nvSpPr>
          <p:cNvPr id="8" name="AutoShape 10"/>
          <p:cNvSpPr>
            <a:spLocks noChangeArrowheads="1"/>
          </p:cNvSpPr>
          <p:nvPr/>
        </p:nvSpPr>
        <p:spPr bwMode="gray">
          <a:xfrm>
            <a:off x="1587877" y="694710"/>
            <a:ext cx="5973035" cy="52311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CCCFF"/>
              </a:gs>
              <a:gs pos="50000">
                <a:srgbClr val="CCCCFF">
                  <a:gamma/>
                  <a:tint val="64314"/>
                  <a:invGamma/>
                </a:srgbClr>
              </a:gs>
              <a:gs pos="100000">
                <a:srgbClr val="CCCCFF"/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altLang="ru-RU" sz="2400" b="1" kern="0" dirty="0" err="1" smtClean="0">
                <a:solidFill>
                  <a:srgbClr val="003399"/>
                </a:solidFill>
                <a:latin typeface="Times New Roman" pitchFamily="18" charset="0"/>
              </a:rPr>
              <a:t>Достижения</a:t>
            </a:r>
            <a:r>
              <a:rPr lang="uk-UA" altLang="ru-RU" sz="2400" b="1" kern="0" dirty="0" smtClean="0">
                <a:solidFill>
                  <a:srgbClr val="003399"/>
                </a:solidFill>
                <a:latin typeface="Times New Roman" pitchFamily="18" charset="0"/>
              </a:rPr>
              <a:t> </a:t>
            </a:r>
            <a:r>
              <a:rPr lang="uk-UA" altLang="ru-RU" sz="2400" b="1" kern="0" dirty="0" err="1" smtClean="0">
                <a:solidFill>
                  <a:srgbClr val="003399"/>
                </a:solidFill>
                <a:latin typeface="Times New Roman" pitchFamily="18" charset="0"/>
              </a:rPr>
              <a:t>обучающихся</a:t>
            </a:r>
            <a:endParaRPr lang="en-US" altLang="ru-RU" sz="2400" b="1" kern="0" dirty="0" smtClean="0">
              <a:solidFill>
                <a:srgbClr val="003399"/>
              </a:solidFill>
              <a:latin typeface="Times New Roman" pitchFamily="18" charset="0"/>
            </a:endParaRPr>
          </a:p>
        </p:txBody>
      </p:sp>
      <p:pic>
        <p:nvPicPr>
          <p:cNvPr id="13" name="Picture 2" descr="D:\Грамоты2019\002 - копия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6" t="1828"/>
          <a:stretch/>
        </p:blipFill>
        <p:spPr bwMode="auto">
          <a:xfrm>
            <a:off x="7178936" y="1267958"/>
            <a:ext cx="1945799" cy="2737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Грамоты2019\002 (2)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4"/>
          <a:stretch/>
        </p:blipFill>
        <p:spPr bwMode="auto">
          <a:xfrm>
            <a:off x="7180961" y="4004205"/>
            <a:ext cx="1967830" cy="2720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D:\Грамоты2019\002 (3)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8" t="3473"/>
          <a:stretch/>
        </p:blipFill>
        <p:spPr bwMode="auto">
          <a:xfrm>
            <a:off x="22345" y="3918579"/>
            <a:ext cx="1839236" cy="2806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D:\Грамоты2019\команда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9"/>
          <a:stretch/>
        </p:blipFill>
        <p:spPr bwMode="auto">
          <a:xfrm>
            <a:off x="1" y="1267958"/>
            <a:ext cx="1861580" cy="2626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D:\Грамоты2019\004 (4)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1"/>
          <a:stretch/>
        </p:blipFill>
        <p:spPr bwMode="auto">
          <a:xfrm>
            <a:off x="2132855" y="4961894"/>
            <a:ext cx="1439948" cy="1928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D:\Грамоты2019\2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6" t="2955"/>
          <a:stretch/>
        </p:blipFill>
        <p:spPr bwMode="auto">
          <a:xfrm>
            <a:off x="3875736" y="4978506"/>
            <a:ext cx="1397315" cy="1879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D:\Грамоты2019\002 (4)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6" t="2223"/>
          <a:stretch/>
        </p:blipFill>
        <p:spPr bwMode="auto">
          <a:xfrm>
            <a:off x="5580112" y="4947254"/>
            <a:ext cx="1406356" cy="1910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984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202</TotalTime>
  <Words>270</Words>
  <Application>Microsoft Office PowerPoint</Application>
  <PresentationFormat>Экран (4:3)</PresentationFormat>
  <Paragraphs>47</Paragraphs>
  <Slides>5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Arial</vt:lpstr>
      <vt:lpstr>Calibri</vt:lpstr>
      <vt:lpstr>Tahoma</vt:lpstr>
      <vt:lpstr>Times New Roman</vt:lpstr>
      <vt:lpstr>Тема Office</vt:lpstr>
      <vt:lpstr>1_Тема Office</vt:lpstr>
      <vt:lpstr>2_Тема Office</vt:lpstr>
      <vt:lpstr>Диаграмма Microsoft Excel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Муниципальный этап 2017-2018,2018-2019</dc:title>
  <dc:creator>Chip</dc:creator>
  <cp:lastModifiedBy>СДЮТЭ</cp:lastModifiedBy>
  <cp:revision>21</cp:revision>
  <dcterms:created xsi:type="dcterms:W3CDTF">2020-02-10T13:37:28Z</dcterms:created>
  <dcterms:modified xsi:type="dcterms:W3CDTF">2020-02-10T19:26:35Z</dcterms:modified>
</cp:coreProperties>
</file>